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3" r:id="rId15"/>
    <p:sldId id="270" r:id="rId16"/>
    <p:sldId id="271" r:id="rId17"/>
    <p:sldId id="272" r:id="rId18"/>
    <p:sldId id="268" r:id="rId19"/>
    <p:sldId id="274" r:id="rId20"/>
    <p:sldId id="275" r:id="rId21"/>
    <p:sldId id="279" r:id="rId22"/>
    <p:sldId id="276" r:id="rId23"/>
    <p:sldId id="277" r:id="rId24"/>
    <p:sldId id="280" r:id="rId25"/>
    <p:sldId id="281"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C63D00-55C7-4CD1-B0BA-0A124CD89AB6}" type="datetimeFigureOut">
              <a:rPr lang="en-US" smtClean="0"/>
              <a:t>10/17/2020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59656C-A6A9-4338-9C0B-72438DFDC403}" type="slidenum">
              <a:rPr lang="en-US" smtClean="0"/>
              <a:t>‹#›</a:t>
            </a:fld>
            <a:endParaRPr lang="en-US"/>
          </a:p>
        </p:txBody>
      </p:sp>
    </p:spTree>
    <p:extLst>
      <p:ext uri="{BB962C8B-B14F-4D97-AF65-F5344CB8AC3E}">
        <p14:creationId xmlns:p14="http://schemas.microsoft.com/office/powerpoint/2010/main" val="3356173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42B64518-DCE7-48A6-83EE-48FC940B3DA7}"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F218A-7FEB-4A70-8ABC-9E5124D22072}"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B64518-DCE7-48A6-83EE-48FC940B3DA7}"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F218A-7FEB-4A70-8ABC-9E5124D2207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B64518-DCE7-48A6-83EE-48FC940B3DA7}" type="datetimeFigureOut">
              <a:rPr lang="en-US" smtClean="0"/>
              <a:t>10/17/2020</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ADAF218A-7FEB-4A70-8ABC-9E5124D2207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B64518-DCE7-48A6-83EE-48FC940B3DA7}"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F218A-7FEB-4A70-8ABC-9E5124D2207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2B64518-DCE7-48A6-83EE-48FC940B3DA7}"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F218A-7FEB-4A70-8ABC-9E5124D2207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2B64518-DCE7-48A6-83EE-48FC940B3DA7}" type="datetimeFigureOut">
              <a:rPr lang="en-US" smtClean="0"/>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F218A-7FEB-4A70-8ABC-9E5124D2207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2B64518-DCE7-48A6-83EE-48FC940B3DA7}" type="datetimeFigureOut">
              <a:rPr lang="en-US" smtClean="0"/>
              <a:t>10/17/2020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AF218A-7FEB-4A70-8ABC-9E5124D2207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2B64518-DCE7-48A6-83EE-48FC940B3DA7}" type="datetimeFigureOut">
              <a:rPr lang="en-US" smtClean="0"/>
              <a:t>10/17/2020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AF218A-7FEB-4A70-8ABC-9E5124D2207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B64518-DCE7-48A6-83EE-48FC940B3DA7}" type="datetimeFigureOut">
              <a:rPr lang="en-US" smtClean="0"/>
              <a:t>10/17/2020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AF218A-7FEB-4A70-8ABC-9E5124D2207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2B64518-DCE7-48A6-83EE-48FC940B3DA7}" type="datetimeFigureOut">
              <a:rPr lang="en-US" smtClean="0"/>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F218A-7FEB-4A70-8ABC-9E5124D22072}"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42B64518-DCE7-48A6-83EE-48FC940B3DA7}" type="datetimeFigureOut">
              <a:rPr lang="en-US" smtClean="0"/>
              <a:t>10/17/2020</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ADAF218A-7FEB-4A70-8ABC-9E5124D2207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2B64518-DCE7-48A6-83EE-48FC940B3DA7}" type="datetimeFigureOut">
              <a:rPr lang="en-US" smtClean="0"/>
              <a:t>10/17/2020</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DAF218A-7FEB-4A70-8ABC-9E5124D2207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hyperlink" Target="http://hyperphysics.phy-astr.gsu.edu/hbase/Solids/dope.html" TargetMode="External"/><Relationship Id="rId2" Type="http://schemas.openxmlformats.org/officeDocument/2006/relationships/hyperlink" Target="http://hyperphysics.phy-astr.gsu.edu/hbase/Solids/sili.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hyperphysics.phy-astr.gsu.edu/hbase/Solids/intrin.html" TargetMode="External"/><Relationship Id="rId2" Type="http://schemas.openxmlformats.org/officeDocument/2006/relationships/hyperlink" Target="http://hyperphysics.phy-astr.gsu.edu/hbase/Solids/sili.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LOGIC GATES</a:t>
            </a:r>
            <a:endParaRPr lang="en-US" dirty="0"/>
          </a:p>
        </p:txBody>
      </p:sp>
      <p:sp>
        <p:nvSpPr>
          <p:cNvPr id="3" name="Subtitle 2"/>
          <p:cNvSpPr>
            <a:spLocks noGrp="1"/>
          </p:cNvSpPr>
          <p:nvPr>
            <p:ph type="subTitle" idx="1"/>
          </p:nvPr>
        </p:nvSpPr>
        <p:spPr/>
        <p:txBody>
          <a:bodyPr/>
          <a:lstStyle/>
          <a:p>
            <a:r>
              <a:rPr lang="en-US" dirty="0" smtClean="0"/>
              <a:t>UNIT 1</a:t>
            </a:r>
            <a:endParaRPr lang="en-US" dirty="0"/>
          </a:p>
        </p:txBody>
      </p:sp>
    </p:spTree>
    <p:extLst>
      <p:ext uri="{BB962C8B-B14F-4D97-AF65-F5344CB8AC3E}">
        <p14:creationId xmlns:p14="http://schemas.microsoft.com/office/powerpoint/2010/main" val="3639429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Diodes &amp; Transistor</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048000"/>
            <a:ext cx="314325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528887"/>
            <a:ext cx="25431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4800600"/>
            <a:ext cx="169545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2669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tx2">
                    <a:satMod val="200000"/>
                  </a:schemeClr>
                </a:solidFill>
              </a:rPr>
              <a:t>SEMICONDUCTORS</a:t>
            </a:r>
          </a:p>
        </p:txBody>
      </p:sp>
      <p:sp>
        <p:nvSpPr>
          <p:cNvPr id="14339" name="Rectangle 3"/>
          <p:cNvSpPr>
            <a:spLocks noGrp="1" noChangeArrowheads="1"/>
          </p:cNvSpPr>
          <p:nvPr>
            <p:ph idx="1"/>
          </p:nvPr>
        </p:nvSpPr>
        <p:spPr/>
        <p:txBody>
          <a:bodyPr/>
          <a:lstStyle/>
          <a:p>
            <a:pPr algn="just" eaLnBrk="1" hangingPunct="1"/>
            <a:r>
              <a:rPr lang="en-US" sz="2800" dirty="0" smtClean="0"/>
              <a:t>The addition of a small percentage of foreign atoms in the regular </a:t>
            </a:r>
            <a:r>
              <a:rPr lang="en-US" sz="2800" dirty="0" smtClean="0">
                <a:hlinkClick r:id="rId2"/>
              </a:rPr>
              <a:t>crystal lattice</a:t>
            </a:r>
            <a:r>
              <a:rPr lang="en-US" sz="2800" dirty="0" smtClean="0"/>
              <a:t> of silicon or germanium produces dramatic changes in their electrical properties, producing </a:t>
            </a:r>
            <a:r>
              <a:rPr lang="en-US" sz="2800" dirty="0" smtClean="0">
                <a:hlinkClick r:id="rId3"/>
              </a:rPr>
              <a:t>n-type</a:t>
            </a:r>
            <a:r>
              <a:rPr lang="en-US" sz="2800" dirty="0" smtClean="0"/>
              <a:t> </a:t>
            </a:r>
          </a:p>
          <a:p>
            <a:pPr algn="just" eaLnBrk="1" hangingPunct="1"/>
            <a:r>
              <a:rPr lang="en-US" sz="2800" dirty="0" smtClean="0"/>
              <a:t>and </a:t>
            </a:r>
            <a:r>
              <a:rPr lang="en-US" sz="2800" dirty="0" smtClean="0">
                <a:hlinkClick r:id="rId3"/>
              </a:rPr>
              <a:t>p-type</a:t>
            </a:r>
            <a:r>
              <a:rPr lang="en-US" sz="2800" dirty="0" smtClean="0"/>
              <a:t> semiconductors. </a:t>
            </a:r>
          </a:p>
        </p:txBody>
      </p:sp>
    </p:spTree>
    <p:extLst>
      <p:ext uri="{BB962C8B-B14F-4D97-AF65-F5344CB8AC3E}">
        <p14:creationId xmlns:p14="http://schemas.microsoft.com/office/powerpoint/2010/main" val="245228869"/>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smtClean="0"/>
              <a:t>N &amp; P-type semiconductors</a:t>
            </a:r>
          </a:p>
        </p:txBody>
      </p:sp>
      <p:sp>
        <p:nvSpPr>
          <p:cNvPr id="15363" name="Rectangle 3"/>
          <p:cNvSpPr>
            <a:spLocks noGrp="1" noChangeArrowheads="1"/>
          </p:cNvSpPr>
          <p:nvPr>
            <p:ph idx="1"/>
          </p:nvPr>
        </p:nvSpPr>
        <p:spPr>
          <a:xfrm>
            <a:off x="457200" y="1600200"/>
            <a:ext cx="7467600" cy="4572000"/>
          </a:xfrm>
        </p:spPr>
        <p:txBody>
          <a:bodyPr/>
          <a:lstStyle/>
          <a:p>
            <a:pPr algn="just" eaLnBrk="1" hangingPunct="1"/>
            <a:r>
              <a:rPr lang="en-US" u="sng" dirty="0" err="1" smtClean="0"/>
              <a:t>Pentavalent</a:t>
            </a:r>
            <a:r>
              <a:rPr lang="en-US" u="sng" dirty="0" smtClean="0"/>
              <a:t> impurities</a:t>
            </a:r>
          </a:p>
          <a:p>
            <a:pPr algn="just" eaLnBrk="1" hangingPunct="1"/>
            <a:r>
              <a:rPr lang="en-US" dirty="0" smtClean="0"/>
              <a:t>Impurity atoms with 5 </a:t>
            </a:r>
            <a:r>
              <a:rPr lang="en-US" dirty="0" smtClean="0">
                <a:hlinkClick r:id="rId2"/>
              </a:rPr>
              <a:t>valence electrons</a:t>
            </a:r>
            <a:r>
              <a:rPr lang="en-US" dirty="0" smtClean="0"/>
              <a:t> produce n-type semiconductors by contributing extra electrons. </a:t>
            </a:r>
          </a:p>
          <a:p>
            <a:pPr algn="just" eaLnBrk="1" hangingPunct="1"/>
            <a:r>
              <a:rPr lang="en-US" u="sng" dirty="0" smtClean="0"/>
              <a:t>Trivalent impurities </a:t>
            </a:r>
          </a:p>
          <a:p>
            <a:pPr algn="just" eaLnBrk="1" hangingPunct="1"/>
            <a:r>
              <a:rPr lang="en-US" dirty="0" smtClean="0"/>
              <a:t>Impurity atoms with 3 valence electrons produce p-type semiconductors by producing a "</a:t>
            </a:r>
            <a:r>
              <a:rPr lang="en-US" dirty="0" smtClean="0">
                <a:hlinkClick r:id="rId3"/>
              </a:rPr>
              <a:t>hole</a:t>
            </a:r>
            <a:r>
              <a:rPr lang="en-US" dirty="0" smtClean="0"/>
              <a:t>" or electron deficiency. </a:t>
            </a:r>
          </a:p>
        </p:txBody>
      </p:sp>
    </p:spTree>
    <p:extLst>
      <p:ext uri="{BB962C8B-B14F-4D97-AF65-F5344CB8AC3E}">
        <p14:creationId xmlns:p14="http://schemas.microsoft.com/office/powerpoint/2010/main" val="2237258791"/>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Forward Bias &amp; Reverse Bias</a:t>
            </a:r>
          </a:p>
        </p:txBody>
      </p:sp>
      <p:pic>
        <p:nvPicPr>
          <p:cNvPr id="22531" name="Picture 2"/>
          <p:cNvPicPr>
            <a:picLocks noGrp="1" noChangeAspect="1" noChangeArrowheads="1"/>
          </p:cNvPicPr>
          <p:nvPr>
            <p:ph sz="half" idx="1"/>
          </p:nvPr>
        </p:nvPicPr>
        <p:blipFill>
          <a:blip r:embed="rId2"/>
          <a:srcRect/>
          <a:stretch>
            <a:fillRect/>
          </a:stretch>
        </p:blipFill>
        <p:spPr>
          <a:xfrm>
            <a:off x="1219200" y="1905000"/>
            <a:ext cx="6477000" cy="3581400"/>
          </a:xfrm>
          <a:noFill/>
        </p:spPr>
      </p:pic>
      <p:sp>
        <p:nvSpPr>
          <p:cNvPr id="2" name="Date Placeholder 1"/>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428063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Reverse Biased Cond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514600"/>
            <a:ext cx="571500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045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V-I Characteristics</a:t>
            </a:r>
          </a:p>
        </p:txBody>
      </p:sp>
      <p:pic>
        <p:nvPicPr>
          <p:cNvPr id="23555" name="Picture 2"/>
          <p:cNvPicPr>
            <a:picLocks noGrp="1" noChangeAspect="1" noChangeArrowheads="1"/>
          </p:cNvPicPr>
          <p:nvPr>
            <p:ph sz="quarter" idx="1"/>
          </p:nvPr>
        </p:nvPicPr>
        <p:blipFill>
          <a:blip r:embed="rId2"/>
          <a:srcRect/>
          <a:stretch>
            <a:fillRect/>
          </a:stretch>
        </p:blipFill>
        <p:spPr>
          <a:xfrm>
            <a:off x="914400" y="1676400"/>
            <a:ext cx="6934200" cy="4191000"/>
          </a:xfrm>
          <a:noFill/>
        </p:spPr>
      </p:pic>
      <p:sp>
        <p:nvSpPr>
          <p:cNvPr id="2" name="Date Placeholder 1"/>
          <p:cNvSpPr>
            <a:spLocks noGrp="1"/>
          </p:cNvSpPr>
          <p:nvPr>
            <p:ph type="dt" sz="half" idx="10"/>
          </p:nvPr>
        </p:nvSpPr>
        <p:spPr/>
        <p:txBody>
          <a:bodyPr/>
          <a:lstStyle/>
          <a:p>
            <a:fld id="{527030D6-4FCB-455C-83EA-A1BE04206A26}" type="datetime1">
              <a:rPr lang="en-US" smtClean="0"/>
              <a:t>10/17/2020</a:t>
            </a:fld>
            <a:endParaRPr lang="en-US" dirty="0"/>
          </a:p>
        </p:txBody>
      </p:sp>
    </p:spTree>
    <p:extLst>
      <p:ext uri="{BB962C8B-B14F-4D97-AF65-F5344CB8AC3E}">
        <p14:creationId xmlns:p14="http://schemas.microsoft.com/office/powerpoint/2010/main" val="3563449507"/>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transistors</a:t>
            </a:r>
            <a:endParaRPr lang="en-US" dirty="0"/>
          </a:p>
        </p:txBody>
      </p:sp>
      <p:pic>
        <p:nvPicPr>
          <p:cNvPr id="87042" name="Picture 2" descr="http://hyperphysics.phy-astr.gsu.edu/HBASE/solids/imgsol/tran1.gif"/>
          <p:cNvPicPr>
            <a:picLocks noChangeAspect="1" noChangeArrowheads="1"/>
          </p:cNvPicPr>
          <p:nvPr/>
        </p:nvPicPr>
        <p:blipFill>
          <a:blip r:embed="rId2"/>
          <a:srcRect/>
          <a:stretch>
            <a:fillRect/>
          </a:stretch>
        </p:blipFill>
        <p:spPr bwMode="auto">
          <a:xfrm>
            <a:off x="1676400" y="2209800"/>
            <a:ext cx="5943600" cy="3276600"/>
          </a:xfrm>
          <a:prstGeom prst="rect">
            <a:avLst/>
          </a:prstGeom>
          <a:noFill/>
        </p:spPr>
      </p:pic>
    </p:spTree>
    <p:extLst>
      <p:ext uri="{BB962C8B-B14F-4D97-AF65-F5344CB8AC3E}">
        <p14:creationId xmlns:p14="http://schemas.microsoft.com/office/powerpoint/2010/main" val="2132673981"/>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a:t>
            </a:r>
            <a:endParaRPr lang="en-US" dirty="0"/>
          </a:p>
        </p:txBody>
      </p:sp>
      <p:pic>
        <p:nvPicPr>
          <p:cNvPr id="89090" name="Picture 2"/>
          <p:cNvPicPr>
            <a:picLocks noChangeAspect="1" noChangeArrowheads="1"/>
          </p:cNvPicPr>
          <p:nvPr/>
        </p:nvPicPr>
        <p:blipFill>
          <a:blip r:embed="rId2"/>
          <a:srcRect/>
          <a:stretch>
            <a:fillRect/>
          </a:stretch>
        </p:blipFill>
        <p:spPr bwMode="auto">
          <a:xfrm>
            <a:off x="2362200" y="1600200"/>
            <a:ext cx="4800600" cy="4562475"/>
          </a:xfrm>
          <a:prstGeom prst="rect">
            <a:avLst/>
          </a:prstGeom>
          <a:noFill/>
          <a:ln w="9525">
            <a:noFill/>
            <a:miter lim="800000"/>
            <a:headEnd/>
            <a:tailEnd/>
          </a:ln>
          <a:effectLst/>
        </p:spPr>
      </p:pic>
    </p:spTree>
    <p:extLst>
      <p:ext uri="{BB962C8B-B14F-4D97-AF65-F5344CB8AC3E}">
        <p14:creationId xmlns:p14="http://schemas.microsoft.com/office/powerpoint/2010/main" val="4727362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GATE using diodes</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37" t="7002" r="13160" b="12129"/>
          <a:stretch/>
        </p:blipFill>
        <p:spPr bwMode="auto">
          <a:xfrm>
            <a:off x="1676400" y="2623039"/>
            <a:ext cx="6285286" cy="2221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3290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530"/>
          <a:stretch/>
        </p:blipFill>
        <p:spPr bwMode="auto">
          <a:xfrm>
            <a:off x="685800" y="1600201"/>
            <a:ext cx="7680960" cy="4448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006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GATES-INTRODUCTION</a:t>
            </a:r>
            <a:endParaRPr lang="en-US" dirty="0"/>
          </a:p>
        </p:txBody>
      </p:sp>
      <p:sp>
        <p:nvSpPr>
          <p:cNvPr id="3" name="Content Placeholder 2"/>
          <p:cNvSpPr>
            <a:spLocks noGrp="1"/>
          </p:cNvSpPr>
          <p:nvPr>
            <p:ph sz="half" idx="1"/>
          </p:nvPr>
        </p:nvSpPr>
        <p:spPr/>
        <p:txBody>
          <a:bodyPr>
            <a:normAutofit fontScale="77500" lnSpcReduction="20000"/>
          </a:bodyPr>
          <a:lstStyle/>
          <a:p>
            <a:pPr algn="just"/>
            <a:r>
              <a:rPr lang="en-US" dirty="0" smtClean="0"/>
              <a:t>Logic </a:t>
            </a:r>
            <a:r>
              <a:rPr lang="en-US" dirty="0"/>
              <a:t>gates are the basic building blocks of any digital system. </a:t>
            </a:r>
            <a:endParaRPr lang="en-US" dirty="0" smtClean="0"/>
          </a:p>
          <a:p>
            <a:pPr algn="just"/>
            <a:r>
              <a:rPr lang="en-US" dirty="0" smtClean="0"/>
              <a:t>It </a:t>
            </a:r>
            <a:r>
              <a:rPr lang="en-US" dirty="0"/>
              <a:t>is an electronic circuit having one or more than one input and only one output. </a:t>
            </a:r>
            <a:endParaRPr lang="en-US" dirty="0" smtClean="0"/>
          </a:p>
          <a:p>
            <a:pPr algn="just"/>
            <a:r>
              <a:rPr lang="en-US" dirty="0" smtClean="0"/>
              <a:t>The </a:t>
            </a:r>
            <a:r>
              <a:rPr lang="en-US" dirty="0"/>
              <a:t>relationship between the input and the output is based on a </a:t>
            </a:r>
            <a:r>
              <a:rPr lang="en-US" b="1" dirty="0"/>
              <a:t>certain logic</a:t>
            </a:r>
            <a:r>
              <a:rPr lang="en-US" dirty="0"/>
              <a:t>. </a:t>
            </a:r>
            <a:endParaRPr lang="en-US" dirty="0" smtClean="0"/>
          </a:p>
          <a:p>
            <a:pPr algn="just"/>
            <a:r>
              <a:rPr lang="en-US" dirty="0" smtClean="0"/>
              <a:t>Based </a:t>
            </a:r>
            <a:r>
              <a:rPr lang="en-US" dirty="0"/>
              <a:t>on this, logic gates are named as AND gate, OR gate, NOT gate etc</a:t>
            </a:r>
            <a:r>
              <a:rPr lang="en-US" dirty="0" smtClean="0"/>
              <a:t>.</a:t>
            </a:r>
          </a:p>
          <a:p>
            <a:pPr algn="just"/>
            <a:r>
              <a:rPr lang="en-US" dirty="0" smtClean="0"/>
              <a:t>The digital circuits use only two states as ON and OFF or HIGH and LOW or TRUE and FALSE</a:t>
            </a:r>
          </a:p>
          <a:p>
            <a:pPr algn="just"/>
            <a:endParaRPr lang="en-US" dirty="0"/>
          </a:p>
        </p:txBody>
      </p:sp>
      <p:sp>
        <p:nvSpPr>
          <p:cNvPr id="4" name="Content Placeholder 3"/>
          <p:cNvSpPr>
            <a:spLocks noGrp="1"/>
          </p:cNvSpPr>
          <p:nvPr>
            <p:ph sz="half" idx="2"/>
          </p:nvPr>
        </p:nvSpPr>
        <p:spPr/>
        <p:txBody>
          <a:bodyPr>
            <a:normAutofit fontScale="775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118872" indent="0">
              <a:buNone/>
            </a:pPr>
            <a:endParaRPr lang="en-US" dirty="0"/>
          </a:p>
          <a:p>
            <a:pPr marL="118872" indent="0">
              <a:buNone/>
            </a:pPr>
            <a:r>
              <a:rPr lang="en-US" dirty="0" smtClean="0"/>
              <a:t>                 George Boole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905000"/>
            <a:ext cx="2095500"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1243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GATE using diodes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3919652"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916906"/>
            <a:ext cx="2719969" cy="232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5173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gate using transistor</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209800"/>
            <a:ext cx="337185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67001"/>
            <a:ext cx="4462224"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5848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gate using transistors</a:t>
            </a:r>
            <a:endParaRPr lang="en-US" dirty="0"/>
          </a:p>
        </p:txBody>
      </p:sp>
      <p:pic>
        <p:nvPicPr>
          <p:cNvPr id="7175" name="Picture 7" descr="Understanding AND logic gate - Electrical Engineering Stack Exchange"/>
          <p:cNvPicPr>
            <a:picLocks noChangeAspect="1" noChangeArrowheads="1"/>
          </p:cNvPicPr>
          <p:nvPr/>
        </p:nvPicPr>
        <p:blipFill rotWithShape="1">
          <a:blip r:embed="rId2">
            <a:extLst>
              <a:ext uri="{28A0092B-C50C-407E-A947-70E740481C1C}">
                <a14:useLocalDpi xmlns:a14="http://schemas.microsoft.com/office/drawing/2010/main" val="0"/>
              </a:ext>
            </a:extLst>
          </a:blip>
          <a:srcRect r="47545"/>
          <a:stretch/>
        </p:blipFill>
        <p:spPr bwMode="auto">
          <a:xfrm>
            <a:off x="2743200" y="2514600"/>
            <a:ext cx="1888621"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3305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gate using transistors</a:t>
            </a:r>
            <a:endParaRPr lang="en-US" dirty="0"/>
          </a:p>
        </p:txBody>
      </p:sp>
      <p:pic>
        <p:nvPicPr>
          <p:cNvPr id="8194" name="Picture 2" descr="Alison Pechenick's Home Page at UVM"/>
          <p:cNvPicPr>
            <a:picLocks noChangeAspect="1" noChangeArrowheads="1"/>
          </p:cNvPicPr>
          <p:nvPr/>
        </p:nvPicPr>
        <p:blipFill rotWithShape="1">
          <a:blip r:embed="rId2">
            <a:extLst>
              <a:ext uri="{28A0092B-C50C-407E-A947-70E740481C1C}">
                <a14:useLocalDpi xmlns:a14="http://schemas.microsoft.com/office/drawing/2010/main" val="0"/>
              </a:ext>
            </a:extLst>
          </a:blip>
          <a:srcRect l="-47743" r="47743"/>
          <a:stretch/>
        </p:blipFill>
        <p:spPr bwMode="auto">
          <a:xfrm>
            <a:off x="1279021" y="2438400"/>
            <a:ext cx="3705225"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845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NAND &amp; NORGATE</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a:t>The NAND and NOR gates are the complements of the previous AND </a:t>
            </a:r>
            <a:r>
              <a:rPr lang="en-US" dirty="0" err="1"/>
              <a:t>and</a:t>
            </a:r>
            <a:r>
              <a:rPr lang="en-US" dirty="0"/>
              <a:t> OR functions respectively and are individually a complete set of logic as they can be used to implement any other Boolean function or gate</a:t>
            </a:r>
            <a:r>
              <a:rPr lang="en-US" dirty="0" smtClean="0"/>
              <a:t>.</a:t>
            </a:r>
          </a:p>
          <a:p>
            <a:pPr algn="just"/>
            <a:r>
              <a:rPr lang="en-US" dirty="0" smtClean="0"/>
              <a:t>But </a:t>
            </a:r>
            <a:r>
              <a:rPr lang="en-US" dirty="0"/>
              <a:t>as we can construct other logic switching functions using just these gates on their own, they are both called a minimal set of gates. </a:t>
            </a:r>
            <a:endParaRPr lang="en-US" dirty="0" smtClean="0"/>
          </a:p>
          <a:p>
            <a:pPr algn="just"/>
            <a:r>
              <a:rPr lang="en-US" dirty="0" smtClean="0"/>
              <a:t>Thus </a:t>
            </a:r>
            <a:r>
              <a:rPr lang="en-US" dirty="0"/>
              <a:t>the NAND and the NOR gates are commonly referred to as </a:t>
            </a:r>
            <a:r>
              <a:rPr lang="en-US" b="1" dirty="0"/>
              <a:t>Universal Logic Gates</a:t>
            </a:r>
            <a:r>
              <a:rPr lang="en-US" dirty="0"/>
              <a:t>.</a:t>
            </a:r>
          </a:p>
        </p:txBody>
      </p:sp>
    </p:spTree>
    <p:extLst>
      <p:ext uri="{BB962C8B-B14F-4D97-AF65-F5344CB8AC3E}">
        <p14:creationId xmlns:p14="http://schemas.microsoft.com/office/powerpoint/2010/main" val="9548650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NAND GATE</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276" b="27473"/>
          <a:stretch/>
        </p:blipFill>
        <p:spPr bwMode="auto">
          <a:xfrm>
            <a:off x="1524000" y="2133600"/>
            <a:ext cx="5400675" cy="277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01197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 GATE</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382" t="24883" r="6819" b="27297"/>
          <a:stretch/>
        </p:blipFill>
        <p:spPr bwMode="auto">
          <a:xfrm>
            <a:off x="3025210" y="2050991"/>
            <a:ext cx="3965249" cy="262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3670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Basic logic gates-AND,OR &amp; NOT</a:t>
            </a:r>
            <a:endParaRPr lang="en-US" dirty="0"/>
          </a:p>
        </p:txBody>
      </p:sp>
      <p:sp>
        <p:nvSpPr>
          <p:cNvPr id="8" name="Content Placeholder 7"/>
          <p:cNvSpPr>
            <a:spLocks noGrp="1"/>
          </p:cNvSpPr>
          <p:nvPr>
            <p:ph idx="1"/>
          </p:nvPr>
        </p:nvSpPr>
        <p:spPr/>
        <p:txBody>
          <a:bodyPr/>
          <a:lstStyle/>
          <a:p>
            <a:r>
              <a:rPr lang="en-US" dirty="0" smtClean="0"/>
              <a:t>AND Gate</a:t>
            </a:r>
          </a:p>
          <a:p>
            <a:endParaRPr lang="en-US" dirty="0"/>
          </a:p>
          <a:p>
            <a:pPr marL="118872" indent="0" algn="just">
              <a:buNone/>
            </a:pPr>
            <a:r>
              <a:rPr lang="en-US" dirty="0" smtClean="0"/>
              <a:t>An AND gate performs logical multiplication. An gate has two or more inputs and one output. If any input signal is LOW, the output signal goes LOW. The output is HIGH only when all the inputs are HIGH. </a:t>
            </a:r>
            <a:endParaRPr lang="en-US" dirty="0"/>
          </a:p>
        </p:txBody>
      </p:sp>
    </p:spTree>
    <p:extLst>
      <p:ext uri="{BB962C8B-B14F-4D97-AF65-F5344CB8AC3E}">
        <p14:creationId xmlns:p14="http://schemas.microsoft.com/office/powerpoint/2010/main" val="2907977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AND gate</a:t>
            </a:r>
            <a:endParaRPr lang="en-US" dirty="0"/>
          </a:p>
        </p:txBody>
      </p:sp>
      <p:sp>
        <p:nvSpPr>
          <p:cNvPr id="6" name="Content Placeholder 5"/>
          <p:cNvSpPr>
            <a:spLocks noGrp="1"/>
          </p:cNvSpPr>
          <p:nvPr>
            <p:ph sz="half" idx="2"/>
          </p:nvPr>
        </p:nvSpPr>
        <p:spPr/>
        <p:txBody>
          <a:bodyPr>
            <a:normAutofit fontScale="92500" lnSpcReduction="10000"/>
          </a:bodyPr>
          <a:lstStyle/>
          <a:p>
            <a:r>
              <a:rPr lang="en-US" dirty="0" smtClean="0"/>
              <a:t>With A and B as input logical variables the output Y is given by the expression.</a:t>
            </a:r>
          </a:p>
          <a:p>
            <a:endParaRPr lang="en-US" dirty="0"/>
          </a:p>
          <a:p>
            <a:r>
              <a:rPr lang="en-US" dirty="0" smtClean="0"/>
              <a:t>Y = A.B = AB</a:t>
            </a:r>
          </a:p>
          <a:p>
            <a:r>
              <a:rPr lang="en-US" dirty="0" smtClean="0"/>
              <a:t>For three input AND gate</a:t>
            </a:r>
          </a:p>
          <a:p>
            <a:r>
              <a:rPr lang="en-US" dirty="0" smtClean="0"/>
              <a:t>Y = A.B.C = ABC</a:t>
            </a:r>
          </a:p>
          <a:p>
            <a:r>
              <a:rPr lang="en-US" dirty="0" smtClean="0"/>
              <a:t>A truth table gives the output state for each possible input state combinations.</a:t>
            </a:r>
            <a:endParaRPr lang="en-US" dirty="0"/>
          </a:p>
        </p:txBody>
      </p:sp>
      <p:pic>
        <p:nvPicPr>
          <p:cNvPr id="2050" name="Picture 2" descr="AND Logical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362200"/>
            <a:ext cx="1666875"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22" t="-22878" r="50922" b="22878"/>
          <a:stretch/>
        </p:blipFill>
        <p:spPr bwMode="auto">
          <a:xfrm>
            <a:off x="1158709" y="2895600"/>
            <a:ext cx="2035097" cy="265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550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gate</a:t>
            </a:r>
            <a:endParaRPr lang="en-US" dirty="0"/>
          </a:p>
        </p:txBody>
      </p:sp>
      <p:sp>
        <p:nvSpPr>
          <p:cNvPr id="3" name="Content Placeholder 2"/>
          <p:cNvSpPr>
            <a:spLocks noGrp="1"/>
          </p:cNvSpPr>
          <p:nvPr>
            <p:ph sz="half" idx="1"/>
          </p:nvPr>
        </p:nvSpPr>
        <p:spPr/>
        <p:txBody>
          <a:bodyPr/>
          <a:lstStyle/>
          <a:p>
            <a:pPr algn="just"/>
            <a:r>
              <a:rPr lang="en-US" dirty="0"/>
              <a:t>An </a:t>
            </a:r>
            <a:r>
              <a:rPr lang="en-US" dirty="0" smtClean="0"/>
              <a:t>OR </a:t>
            </a:r>
            <a:r>
              <a:rPr lang="en-US" dirty="0"/>
              <a:t>gate performs logical </a:t>
            </a:r>
            <a:r>
              <a:rPr lang="en-US" dirty="0" smtClean="0"/>
              <a:t>addition. </a:t>
            </a:r>
            <a:r>
              <a:rPr lang="en-US" dirty="0"/>
              <a:t>An gate has two or more inputs and one output. If any input signal is </a:t>
            </a:r>
            <a:r>
              <a:rPr lang="en-US" dirty="0" smtClean="0"/>
              <a:t>HIGH, </a:t>
            </a:r>
            <a:r>
              <a:rPr lang="en-US" dirty="0"/>
              <a:t>the output signal goes </a:t>
            </a:r>
            <a:r>
              <a:rPr lang="en-US" dirty="0" smtClean="0"/>
              <a:t>HIGH. </a:t>
            </a:r>
            <a:r>
              <a:rPr lang="en-US" dirty="0"/>
              <a:t>The output is </a:t>
            </a:r>
            <a:r>
              <a:rPr lang="en-US" dirty="0" smtClean="0"/>
              <a:t>LOW </a:t>
            </a:r>
            <a:r>
              <a:rPr lang="en-US" dirty="0"/>
              <a:t>only when all the inputs are </a:t>
            </a:r>
            <a:r>
              <a:rPr lang="en-US" dirty="0" smtClean="0"/>
              <a:t>LOW.</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514600"/>
            <a:ext cx="4558983"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1738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or INVERTER gate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92500"/>
              </a:bodyPr>
              <a:lstStyle/>
              <a:p>
                <a:pPr algn="just"/>
                <a:r>
                  <a:rPr lang="en-US" dirty="0" smtClean="0"/>
                  <a:t>A NOT gate has only one input and one output. For the NOT gate, when the input is LOW (logic 0) the output is HIGH (logic 1) and when the input is HIGH the output is LOW. That is the output is the complement of the input.</a:t>
                </a:r>
              </a:p>
              <a:p>
                <a:pPr algn="just"/>
                <a:r>
                  <a:rPr lang="en-US" dirty="0"/>
                  <a:t> </a:t>
                </a:r>
                <a:r>
                  <a:rPr lang="en-US" dirty="0" smtClean="0"/>
                  <a:t>Y = </a:t>
                </a:r>
                <a14:m>
                  <m:oMath xmlns:m="http://schemas.openxmlformats.org/officeDocument/2006/math">
                    <m:bar>
                      <m:barPr>
                        <m:pos m:val="top"/>
                        <m:ctrlPr>
                          <a:rPr lang="en-US" i="1" smtClean="0">
                            <a:latin typeface="Cambria Math"/>
                          </a:rPr>
                        </m:ctrlPr>
                      </m:barPr>
                      <m:e>
                        <m:r>
                          <a:rPr lang="en-US" b="0" i="1" smtClean="0">
                            <a:latin typeface="Cambria Math"/>
                          </a:rPr>
                          <m:t>𝐴</m:t>
                        </m:r>
                      </m:e>
                    </m:ba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rotWithShape="1">
                <a:blip r:embed="rId2"/>
                <a:stretch>
                  <a:fillRect r="-2564" b="-1581"/>
                </a:stretch>
              </a:blipFill>
            </p:spPr>
            <p:txBody>
              <a:bodyPr/>
              <a:lstStyle/>
              <a:p>
                <a:r>
                  <a:rPr lang="en-US">
                    <a:noFill/>
                  </a:rPr>
                  <a:t> </a:t>
                </a:r>
              </a:p>
            </p:txBody>
          </p:sp>
        </mc:Fallback>
      </mc:AlternateContent>
      <p:pic>
        <p:nvPicPr>
          <p:cNvPr id="4098" name="Picture 2" descr="NOT Logical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438400"/>
            <a:ext cx="1533525" cy="762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853" r="3953" b="16986"/>
          <a:stretch/>
        </p:blipFill>
        <p:spPr bwMode="auto">
          <a:xfrm>
            <a:off x="4953000" y="3352800"/>
            <a:ext cx="3247402" cy="2530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978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NAND gate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92500"/>
              </a:bodyPr>
              <a:lstStyle/>
              <a:p>
                <a:r>
                  <a:rPr lang="en-US" dirty="0" smtClean="0"/>
                  <a:t>NAND gate</a:t>
                </a:r>
              </a:p>
              <a:p>
                <a:endParaRPr lang="en-US" dirty="0"/>
              </a:p>
              <a:p>
                <a:pPr algn="just"/>
                <a:r>
                  <a:rPr lang="en-US" dirty="0" smtClean="0"/>
                  <a:t>NAND can be imagined to be an AND gate followed by a NOT gate.</a:t>
                </a:r>
              </a:p>
              <a:p>
                <a:pPr algn="just"/>
                <a:r>
                  <a:rPr lang="en-US" dirty="0" smtClean="0"/>
                  <a:t>The output is 1 when any input goes to 0. The output is 0 only when all the inputs are in 1 state.</a:t>
                </a:r>
              </a:p>
              <a:p>
                <a:pPr algn="just"/>
                <a:r>
                  <a:rPr lang="en-US" dirty="0"/>
                  <a:t>Y </a:t>
                </a:r>
                <a:r>
                  <a:rPr lang="en-US" dirty="0" smtClean="0"/>
                  <a:t>=</a:t>
                </a:r>
                <a14:m>
                  <m:oMath xmlns:m="http://schemas.openxmlformats.org/officeDocument/2006/math">
                    <m:bar>
                      <m:barPr>
                        <m:pos m:val="top"/>
                        <m:ctrlPr>
                          <a:rPr lang="en-US" i="1" smtClean="0">
                            <a:latin typeface="Cambria Math"/>
                          </a:rPr>
                        </m:ctrlPr>
                      </m:barPr>
                      <m:e>
                        <m:r>
                          <a:rPr lang="en-US" b="0" i="1" smtClean="0">
                            <a:latin typeface="Cambria Math"/>
                          </a:rPr>
                          <m:t>𝐴</m:t>
                        </m:r>
                        <m:r>
                          <a:rPr lang="en-US" b="0" i="1" smtClean="0">
                            <a:latin typeface="Cambria Math"/>
                          </a:rPr>
                          <m:t>.</m:t>
                        </m:r>
                        <m:r>
                          <a:rPr lang="en-US" b="0" i="1" smtClean="0">
                            <a:latin typeface="Cambria Math"/>
                          </a:rPr>
                          <m:t>𝐵</m:t>
                        </m:r>
                      </m:e>
                    </m:bar>
                  </m:oMath>
                </a14:m>
                <a:endParaRPr lang="en-US" dirty="0" smtClean="0"/>
              </a:p>
              <a:p>
                <a:pPr algn="just"/>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rotWithShape="1">
                <a:blip r:embed="rId2"/>
                <a:stretch>
                  <a:fillRect r="-2564"/>
                </a:stretch>
              </a:blipFill>
            </p:spPr>
            <p:txBody>
              <a:bodyPr/>
              <a:lstStyle/>
              <a:p>
                <a:r>
                  <a:rPr lang="en-US">
                    <a:noFill/>
                  </a:rPr>
                  <a:t> </a:t>
                </a:r>
              </a:p>
            </p:txBody>
          </p:sp>
        </mc:Fallback>
      </mc:AlternateContent>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3475" y="2209800"/>
            <a:ext cx="42005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438258"/>
            <a:ext cx="1390650"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6484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 gate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92500"/>
              </a:bodyPr>
              <a:lstStyle/>
              <a:p>
                <a:r>
                  <a:rPr lang="en-US" dirty="0" smtClean="0"/>
                  <a:t>NOR </a:t>
                </a:r>
                <a:r>
                  <a:rPr lang="en-US" dirty="0"/>
                  <a:t>gate</a:t>
                </a:r>
              </a:p>
              <a:p>
                <a:endParaRPr lang="en-US" dirty="0"/>
              </a:p>
              <a:p>
                <a:pPr algn="just"/>
                <a:r>
                  <a:rPr lang="en-US" dirty="0" smtClean="0"/>
                  <a:t>NOR </a:t>
                </a:r>
                <a:r>
                  <a:rPr lang="en-US" dirty="0"/>
                  <a:t>can be imagined to be an </a:t>
                </a:r>
                <a:r>
                  <a:rPr lang="en-US" dirty="0" smtClean="0"/>
                  <a:t>OR </a:t>
                </a:r>
                <a:r>
                  <a:rPr lang="en-US" dirty="0"/>
                  <a:t>gate followed by a NOT gate.</a:t>
                </a:r>
              </a:p>
              <a:p>
                <a:pPr algn="just"/>
                <a:r>
                  <a:rPr lang="en-US" dirty="0"/>
                  <a:t>The output is </a:t>
                </a:r>
                <a:r>
                  <a:rPr lang="en-US" dirty="0" smtClean="0"/>
                  <a:t>0 </a:t>
                </a:r>
                <a:r>
                  <a:rPr lang="en-US" dirty="0"/>
                  <a:t>when any input goes to </a:t>
                </a:r>
                <a:r>
                  <a:rPr lang="en-US" dirty="0" smtClean="0"/>
                  <a:t>1. </a:t>
                </a:r>
                <a:r>
                  <a:rPr lang="en-US" dirty="0"/>
                  <a:t>The output is </a:t>
                </a:r>
                <a:r>
                  <a:rPr lang="en-US" dirty="0" smtClean="0"/>
                  <a:t>1 </a:t>
                </a:r>
                <a:r>
                  <a:rPr lang="en-US" dirty="0"/>
                  <a:t>only when all the inputs are in </a:t>
                </a:r>
                <a:r>
                  <a:rPr lang="en-US" dirty="0" smtClean="0"/>
                  <a:t>0 </a:t>
                </a:r>
                <a:r>
                  <a:rPr lang="en-US" dirty="0"/>
                  <a:t>state.</a:t>
                </a:r>
              </a:p>
              <a:p>
                <a:pPr algn="just"/>
                <a:r>
                  <a:rPr lang="en-US" dirty="0"/>
                  <a:t>Y =</a:t>
                </a:r>
                <a14:m>
                  <m:oMath xmlns:m="http://schemas.openxmlformats.org/officeDocument/2006/math">
                    <m:bar>
                      <m:barPr>
                        <m:pos m:val="top"/>
                        <m:ctrlPr>
                          <a:rPr lang="en-US" i="1">
                            <a:latin typeface="Cambria Math"/>
                          </a:rPr>
                        </m:ctrlPr>
                      </m:barPr>
                      <m:e>
                        <m:r>
                          <a:rPr lang="en-US" i="1">
                            <a:latin typeface="Cambria Math"/>
                          </a:rPr>
                          <m:t>𝐴</m:t>
                        </m:r>
                        <m:r>
                          <a:rPr lang="en-US" b="0" i="1" smtClean="0">
                            <a:latin typeface="Cambria Math"/>
                          </a:rPr>
                          <m:t>+</m:t>
                        </m:r>
                        <m:r>
                          <a:rPr lang="en-US" i="1">
                            <a:latin typeface="Cambria Math"/>
                          </a:rPr>
                          <m:t>𝐵</m:t>
                        </m:r>
                      </m:e>
                    </m:bar>
                  </m:oMath>
                </a14:m>
                <a:endParaRPr lang="en-US" dirty="0"/>
              </a:p>
              <a:p>
                <a:pPr algn="just"/>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rotWithShape="1">
                <a:blip r:embed="rId2"/>
                <a:stretch>
                  <a:fillRect r="-2564"/>
                </a:stretch>
              </a:blipFill>
            </p:spPr>
            <p:txBody>
              <a:bodyPr/>
              <a:lstStyle/>
              <a:p>
                <a:r>
                  <a:rPr lang="en-US">
                    <a:noFill/>
                  </a:rPr>
                  <a:t> </a:t>
                </a:r>
              </a:p>
            </p:txBody>
          </p:sp>
        </mc:Fallback>
      </mc:AlternateContent>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86000"/>
            <a:ext cx="28575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133850"/>
            <a:ext cx="139065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0025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XOR or Exclusive OR gate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a:bodyPr>
              <a:lstStyle/>
              <a:p>
                <a:pPr algn="just"/>
                <a:r>
                  <a:rPr lang="en-US" dirty="0" smtClean="0"/>
                  <a:t>XOR or Ex-OR gate is a special type of gate. It can be used in the half adder, full adder and </a:t>
                </a:r>
                <a:r>
                  <a:rPr lang="en-US" dirty="0" err="1"/>
                  <a:t>subtractor</a:t>
                </a:r>
                <a:r>
                  <a:rPr lang="en-US" dirty="0" smtClean="0"/>
                  <a:t>.</a:t>
                </a:r>
              </a:p>
              <a:p>
                <a:pPr algn="just"/>
                <a:r>
                  <a:rPr lang="en-US" dirty="0" smtClean="0"/>
                  <a:t> </a:t>
                </a:r>
                <a:r>
                  <a:rPr lang="en-US" dirty="0"/>
                  <a:t>The exclusive-OR gate is abbreviated as EX-OR gate or sometime as X-OR </a:t>
                </a:r>
                <a:r>
                  <a:rPr lang="en-US" dirty="0" smtClean="0"/>
                  <a:t>gate</a:t>
                </a:r>
              </a:p>
              <a:p>
                <a:pPr algn="just"/>
                <a:r>
                  <a:rPr lang="en-US" dirty="0" smtClean="0"/>
                  <a:t>Y = </a:t>
                </a:r>
                <a14:m>
                  <m:oMath xmlns:m="http://schemas.openxmlformats.org/officeDocument/2006/math">
                    <m:bar>
                      <m:barPr>
                        <m:pos m:val="top"/>
                        <m:ctrlPr>
                          <a:rPr lang="en-US" i="1" smtClean="0">
                            <a:latin typeface="Cambria Math"/>
                          </a:rPr>
                        </m:ctrlPr>
                      </m:barPr>
                      <m:e>
                        <m:r>
                          <a:rPr lang="en-US" b="0" i="1" smtClean="0">
                            <a:latin typeface="Cambria Math"/>
                          </a:rPr>
                          <m:t>𝐴</m:t>
                        </m:r>
                      </m:e>
                    </m:bar>
                    <m:r>
                      <m:rPr>
                        <m:sty m:val="p"/>
                      </m:rPr>
                      <a:rPr lang="en-US" b="0" i="0" smtClean="0">
                        <a:latin typeface="Cambria Math"/>
                      </a:rPr>
                      <m:t>B</m:t>
                    </m:r>
                    <m:r>
                      <a:rPr lang="en-US" b="0" i="0" smtClean="0">
                        <a:latin typeface="Cambria Math"/>
                      </a:rPr>
                      <m:t>+</m:t>
                    </m:r>
                    <m:r>
                      <m:rPr>
                        <m:sty m:val="p"/>
                      </m:rPr>
                      <a:rPr lang="en-US" b="0" i="0" smtClean="0">
                        <a:latin typeface="Cambria Math"/>
                      </a:rPr>
                      <m:t>A</m:t>
                    </m:r>
                    <m:bar>
                      <m:barPr>
                        <m:pos m:val="top"/>
                        <m:ctrlPr>
                          <a:rPr lang="en-US" b="0" i="1" smtClean="0">
                            <a:latin typeface="Cambria Math"/>
                          </a:rPr>
                        </m:ctrlPr>
                      </m:barPr>
                      <m:e>
                        <m:r>
                          <a:rPr lang="en-US" b="0" i="1" smtClean="0">
                            <a:latin typeface="Cambria Math"/>
                          </a:rPr>
                          <m:t>𝐵</m:t>
                        </m:r>
                      </m:e>
                    </m:ba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rotWithShape="1">
                <a:blip r:embed="rId2"/>
                <a:stretch>
                  <a:fillRect t="-132" r="-2866"/>
                </a:stretch>
              </a:blipFill>
            </p:spPr>
            <p:txBody>
              <a:bodyPr/>
              <a:lstStyle/>
              <a:p>
                <a:r>
                  <a:rPr lang="en-US">
                    <a:noFill/>
                  </a:rPr>
                  <a:t> </a:t>
                </a:r>
              </a:p>
            </p:txBody>
          </p:sp>
        </mc:Fallback>
      </mc:AlternateContent>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9329"/>
          <a:stretch/>
        </p:blipFill>
        <p:spPr bwMode="auto">
          <a:xfrm>
            <a:off x="5257801" y="2438401"/>
            <a:ext cx="2214534"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5042" y="4038600"/>
            <a:ext cx="28194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35949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540</TotalTime>
  <Words>526</Words>
  <Application>Microsoft Office PowerPoint</Application>
  <PresentationFormat>On-screen Show (4:3)</PresentationFormat>
  <Paragraphs>78</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Module</vt:lpstr>
      <vt:lpstr>LOGIC GATES</vt:lpstr>
      <vt:lpstr>LOGIC GATES-INTRODUCTION</vt:lpstr>
      <vt:lpstr>Basic logic gates-AND,OR &amp; NOT</vt:lpstr>
      <vt:lpstr>AND gate</vt:lpstr>
      <vt:lpstr>OR gate</vt:lpstr>
      <vt:lpstr>NOT or INVERTER gate</vt:lpstr>
      <vt:lpstr>NAND gate</vt:lpstr>
      <vt:lpstr>NOR gate</vt:lpstr>
      <vt:lpstr>XOR or Exclusive OR gate</vt:lpstr>
      <vt:lpstr>Diodes &amp; Transistor</vt:lpstr>
      <vt:lpstr>SEMICONDUCTORS</vt:lpstr>
      <vt:lpstr>N &amp; P-type semiconductors</vt:lpstr>
      <vt:lpstr>Forward Bias &amp; Reverse Bias</vt:lpstr>
      <vt:lpstr>PowerPoint Presentation</vt:lpstr>
      <vt:lpstr>V-I Characteristics</vt:lpstr>
      <vt:lpstr>transistors</vt:lpstr>
      <vt:lpstr>Configuration</vt:lpstr>
      <vt:lpstr>AND GATE using diodes</vt:lpstr>
      <vt:lpstr>PowerPoint Presentation</vt:lpstr>
      <vt:lpstr>OR GATE using diodes</vt:lpstr>
      <vt:lpstr>NOT gate using transistor</vt:lpstr>
      <vt:lpstr>AND gate using transistors</vt:lpstr>
      <vt:lpstr>OR gate using transistors</vt:lpstr>
      <vt:lpstr>NAND &amp; NORGATE</vt:lpstr>
      <vt:lpstr>NAND GATE</vt:lpstr>
      <vt:lpstr>NOR GATE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LOGIC GATES</dc:title>
  <dc:creator>Thilak</dc:creator>
  <cp:lastModifiedBy>Thilak</cp:lastModifiedBy>
  <cp:revision>15</cp:revision>
  <dcterms:created xsi:type="dcterms:W3CDTF">2020-10-03T04:46:03Z</dcterms:created>
  <dcterms:modified xsi:type="dcterms:W3CDTF">2020-10-17T06:42:36Z</dcterms:modified>
</cp:coreProperties>
</file>